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6" r:id="rId9"/>
    <p:sldId id="267" r:id="rId10"/>
    <p:sldId id="268" r:id="rId11"/>
    <p:sldId id="270" r:id="rId12"/>
    <p:sldId id="272" r:id="rId13"/>
    <p:sldId id="273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1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1" autoAdjust="0"/>
    <p:restoredTop sz="91577" autoAdjust="0"/>
  </p:normalViewPr>
  <p:slideViewPr>
    <p:cSldViewPr>
      <p:cViewPr varScale="1">
        <p:scale>
          <a:sx n="53" d="100"/>
          <a:sy n="53" d="100"/>
        </p:scale>
        <p:origin x="121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2618D5-DC37-4937-BA4D-15018449C5D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5181A3-D7A4-416D-A12E-6A3FE780E286}">
      <dgm:prSet phldrT="[Текст]" custT="1"/>
      <dgm:spPr/>
      <dgm:t>
        <a:bodyPr/>
        <a:lstStyle/>
        <a:p>
          <a:r>
            <a:rPr lang="ru-RU" sz="2800" i="1" dirty="0">
              <a:solidFill>
                <a:schemeClr val="bg2">
                  <a:lumMod val="25000"/>
                </a:schemeClr>
              </a:solidFill>
            </a:rPr>
            <a:t>Предварительная работа</a:t>
          </a:r>
          <a:r>
            <a:rPr lang="ru-RU" sz="2100" i="1" dirty="0">
              <a:solidFill>
                <a:schemeClr val="bg2">
                  <a:lumMod val="25000"/>
                </a:schemeClr>
              </a:solidFill>
            </a:rPr>
            <a:t>:</a:t>
          </a:r>
        </a:p>
      </dgm:t>
    </dgm:pt>
    <dgm:pt modelId="{D87C4657-AE73-4866-AEE2-066DE5E2B20B}" type="parTrans" cxnId="{500FC589-A6B7-4E08-AA84-98421B4CEFCD}">
      <dgm:prSet/>
      <dgm:spPr/>
      <dgm:t>
        <a:bodyPr/>
        <a:lstStyle/>
        <a:p>
          <a:endParaRPr lang="ru-RU"/>
        </a:p>
      </dgm:t>
    </dgm:pt>
    <dgm:pt modelId="{259D9ABB-15A1-4D17-8AC9-C75A97D4ADF1}" type="sibTrans" cxnId="{500FC589-A6B7-4E08-AA84-98421B4CEFCD}">
      <dgm:prSet/>
      <dgm:spPr/>
      <dgm:t>
        <a:bodyPr/>
        <a:lstStyle/>
        <a:p>
          <a:endParaRPr lang="ru-RU"/>
        </a:p>
      </dgm:t>
    </dgm:pt>
    <dgm:pt modelId="{7569C862-186E-423A-8707-D766187BCDD6}">
      <dgm:prSet phldrT="[Текст]" phldr="1"/>
      <dgm:spPr/>
      <dgm:t>
        <a:bodyPr/>
        <a:lstStyle/>
        <a:p>
          <a:endParaRPr lang="ru-RU"/>
        </a:p>
      </dgm:t>
    </dgm:pt>
    <dgm:pt modelId="{6D228167-2648-47E8-82D1-49EEE0138BF9}" type="parTrans" cxnId="{718AF474-5EFA-44DB-9721-93149D5046F5}">
      <dgm:prSet/>
      <dgm:spPr/>
      <dgm:t>
        <a:bodyPr/>
        <a:lstStyle/>
        <a:p>
          <a:endParaRPr lang="ru-RU"/>
        </a:p>
      </dgm:t>
    </dgm:pt>
    <dgm:pt modelId="{13D2F834-5082-45E8-8679-4B65A16B1473}" type="sibTrans" cxnId="{718AF474-5EFA-44DB-9721-93149D5046F5}">
      <dgm:prSet/>
      <dgm:spPr/>
      <dgm:t>
        <a:bodyPr/>
        <a:lstStyle/>
        <a:p>
          <a:endParaRPr lang="ru-RU"/>
        </a:p>
      </dgm:t>
    </dgm:pt>
    <dgm:pt modelId="{3524CAD1-04B9-4C31-841D-4C87D2A039A5}">
      <dgm:prSet phldrT="[Текст]" phldr="1"/>
      <dgm:spPr/>
      <dgm:t>
        <a:bodyPr/>
        <a:lstStyle/>
        <a:p>
          <a:endParaRPr lang="ru-RU"/>
        </a:p>
      </dgm:t>
    </dgm:pt>
    <dgm:pt modelId="{E747A3D3-A9E7-4611-BE65-125B3581A69A}" type="parTrans" cxnId="{F99DF20B-37D9-44D8-B896-793DB342F0F6}">
      <dgm:prSet/>
      <dgm:spPr/>
      <dgm:t>
        <a:bodyPr/>
        <a:lstStyle/>
        <a:p>
          <a:endParaRPr lang="ru-RU"/>
        </a:p>
      </dgm:t>
    </dgm:pt>
    <dgm:pt modelId="{3C9E8335-F1AF-4BF2-95DF-4C4FA989F4F6}" type="sibTrans" cxnId="{F99DF20B-37D9-44D8-B896-793DB342F0F6}">
      <dgm:prSet/>
      <dgm:spPr/>
      <dgm:t>
        <a:bodyPr/>
        <a:lstStyle/>
        <a:p>
          <a:endParaRPr lang="ru-RU"/>
        </a:p>
      </dgm:t>
    </dgm:pt>
    <dgm:pt modelId="{2CA574C0-FBB2-45D9-AC11-CAA91C3F74DE}">
      <dgm:prSet/>
      <dgm:spPr/>
      <dgm:t>
        <a:bodyPr/>
        <a:lstStyle/>
        <a:p>
          <a:endParaRPr lang="ru-RU"/>
        </a:p>
      </dgm:t>
    </dgm:pt>
    <dgm:pt modelId="{94B14713-F5B4-4B97-9ADE-D2ADF589525B}" type="parTrans" cxnId="{EFA75CE6-E921-461F-A843-E2E95677E4CE}">
      <dgm:prSet/>
      <dgm:spPr/>
      <dgm:t>
        <a:bodyPr/>
        <a:lstStyle/>
        <a:p>
          <a:endParaRPr lang="ru-RU"/>
        </a:p>
      </dgm:t>
    </dgm:pt>
    <dgm:pt modelId="{BCF301D3-EE5B-458E-BA8C-0F847C37DCC6}" type="sibTrans" cxnId="{EFA75CE6-E921-461F-A843-E2E95677E4CE}">
      <dgm:prSet/>
      <dgm:spPr/>
      <dgm:t>
        <a:bodyPr/>
        <a:lstStyle/>
        <a:p>
          <a:endParaRPr lang="ru-RU"/>
        </a:p>
      </dgm:t>
    </dgm:pt>
    <dgm:pt modelId="{B2955A9B-1F0C-4B42-9EC0-8732F7EB7EA8}">
      <dgm:prSet/>
      <dgm:spPr/>
      <dgm:t>
        <a:bodyPr/>
        <a:lstStyle/>
        <a:p>
          <a:endParaRPr lang="ru-RU"/>
        </a:p>
      </dgm:t>
    </dgm:pt>
    <dgm:pt modelId="{4422AE8E-F995-4C1A-8565-6ABFB3BDC962}" type="parTrans" cxnId="{0366A1EE-8A0F-4F89-BEC6-9990391BDDEC}">
      <dgm:prSet/>
      <dgm:spPr/>
      <dgm:t>
        <a:bodyPr/>
        <a:lstStyle/>
        <a:p>
          <a:endParaRPr lang="ru-RU"/>
        </a:p>
      </dgm:t>
    </dgm:pt>
    <dgm:pt modelId="{9EBE67B4-6BBD-406B-BB45-C6A0E8B97844}" type="sibTrans" cxnId="{0366A1EE-8A0F-4F89-BEC6-9990391BDDEC}">
      <dgm:prSet/>
      <dgm:spPr/>
      <dgm:t>
        <a:bodyPr/>
        <a:lstStyle/>
        <a:p>
          <a:endParaRPr lang="ru-RU"/>
        </a:p>
      </dgm:t>
    </dgm:pt>
    <dgm:pt modelId="{66B83CA1-7EE9-447C-83E6-03610E348903}">
      <dgm:prSet/>
      <dgm:spPr/>
      <dgm:t>
        <a:bodyPr/>
        <a:lstStyle/>
        <a:p>
          <a:r>
            <a:rPr lang="ru-RU" dirty="0"/>
            <a:t> беседа на тему: «Что же можно сосчитать?»</a:t>
          </a:r>
        </a:p>
      </dgm:t>
    </dgm:pt>
    <dgm:pt modelId="{C11CA880-A52C-4CDB-9CD1-D4CC0633E5E1}" type="parTrans" cxnId="{9F742EDB-6E53-430D-99A5-A341305985F5}">
      <dgm:prSet/>
      <dgm:spPr/>
      <dgm:t>
        <a:bodyPr/>
        <a:lstStyle/>
        <a:p>
          <a:endParaRPr lang="ru-RU"/>
        </a:p>
      </dgm:t>
    </dgm:pt>
    <dgm:pt modelId="{06A21955-5E1C-4DF8-8974-054E59C29F5A}" type="sibTrans" cxnId="{9F742EDB-6E53-430D-99A5-A341305985F5}">
      <dgm:prSet/>
      <dgm:spPr/>
      <dgm:t>
        <a:bodyPr/>
        <a:lstStyle/>
        <a:p>
          <a:endParaRPr lang="ru-RU"/>
        </a:p>
      </dgm:t>
    </dgm:pt>
    <dgm:pt modelId="{836ED653-7FF5-4C65-B939-F0C507F0ADF4}">
      <dgm:prSet/>
      <dgm:spPr/>
      <dgm:t>
        <a:bodyPr/>
        <a:lstStyle/>
        <a:p>
          <a:endParaRPr lang="ru-RU"/>
        </a:p>
      </dgm:t>
    </dgm:pt>
    <dgm:pt modelId="{052C6F2D-B624-441C-8C46-544AEBA53C9F}" type="parTrans" cxnId="{E274550F-DBD6-4A29-A449-530D74BE69CF}">
      <dgm:prSet/>
      <dgm:spPr/>
      <dgm:t>
        <a:bodyPr/>
        <a:lstStyle/>
        <a:p>
          <a:endParaRPr lang="ru-RU"/>
        </a:p>
      </dgm:t>
    </dgm:pt>
    <dgm:pt modelId="{F8BB6C6A-6D52-4B34-976C-38206439E770}" type="sibTrans" cxnId="{E274550F-DBD6-4A29-A449-530D74BE69CF}">
      <dgm:prSet/>
      <dgm:spPr/>
      <dgm:t>
        <a:bodyPr/>
        <a:lstStyle/>
        <a:p>
          <a:endParaRPr lang="ru-RU"/>
        </a:p>
      </dgm:t>
    </dgm:pt>
    <dgm:pt modelId="{AF094B46-A0DD-411A-BB60-442877FC7453}">
      <dgm:prSet/>
      <dgm:spPr/>
      <dgm:t>
        <a:bodyPr/>
        <a:lstStyle/>
        <a:p>
          <a:endParaRPr lang="ru-RU"/>
        </a:p>
      </dgm:t>
    </dgm:pt>
    <dgm:pt modelId="{5391DC8D-FF31-41F5-9A5B-AF150B9CA8EC}" type="parTrans" cxnId="{FA69C83D-1500-4352-895D-D44D812A4645}">
      <dgm:prSet/>
      <dgm:spPr/>
      <dgm:t>
        <a:bodyPr/>
        <a:lstStyle/>
        <a:p>
          <a:endParaRPr lang="ru-RU"/>
        </a:p>
      </dgm:t>
    </dgm:pt>
    <dgm:pt modelId="{964FBDB4-1E53-40A1-B10B-A30BF52E745B}" type="sibTrans" cxnId="{FA69C83D-1500-4352-895D-D44D812A4645}">
      <dgm:prSet/>
      <dgm:spPr/>
      <dgm:t>
        <a:bodyPr/>
        <a:lstStyle/>
        <a:p>
          <a:endParaRPr lang="ru-RU"/>
        </a:p>
      </dgm:t>
    </dgm:pt>
    <dgm:pt modelId="{9AA6E128-01DB-430C-A31C-787C62B92AED}">
      <dgm:prSet/>
      <dgm:spPr/>
      <dgm:t>
        <a:bodyPr/>
        <a:lstStyle/>
        <a:p>
          <a:endParaRPr lang="ru-RU"/>
        </a:p>
      </dgm:t>
    </dgm:pt>
    <dgm:pt modelId="{E83891D4-2D2C-4C5E-B69C-7FC9439D9935}" type="parTrans" cxnId="{E1C62E37-2D23-4D64-9245-9424B4ED487D}">
      <dgm:prSet/>
      <dgm:spPr/>
      <dgm:t>
        <a:bodyPr/>
        <a:lstStyle/>
        <a:p>
          <a:endParaRPr lang="ru-RU"/>
        </a:p>
      </dgm:t>
    </dgm:pt>
    <dgm:pt modelId="{A4076932-4DC2-483D-B0DB-24BC17BEFB79}" type="sibTrans" cxnId="{E1C62E37-2D23-4D64-9245-9424B4ED487D}">
      <dgm:prSet/>
      <dgm:spPr/>
      <dgm:t>
        <a:bodyPr/>
        <a:lstStyle/>
        <a:p>
          <a:endParaRPr lang="ru-RU"/>
        </a:p>
      </dgm:t>
    </dgm:pt>
    <dgm:pt modelId="{92DA57B1-172D-4926-9CF3-6B284B04C89B}">
      <dgm:prSet/>
      <dgm:spPr/>
      <dgm:t>
        <a:bodyPr/>
        <a:lstStyle/>
        <a:p>
          <a:r>
            <a:rPr lang="ru-RU" dirty="0"/>
            <a:t>Игра "Найди пару», «Найди предмет похожий на четырехугольник?».</a:t>
          </a:r>
        </a:p>
      </dgm:t>
    </dgm:pt>
    <dgm:pt modelId="{B46EAC20-CA1B-4BAC-8454-18EC27CE4AE8}" type="parTrans" cxnId="{17708C47-D4F6-41E5-8B82-FFC07E7106D4}">
      <dgm:prSet/>
      <dgm:spPr/>
      <dgm:t>
        <a:bodyPr/>
        <a:lstStyle/>
        <a:p>
          <a:endParaRPr lang="ru-RU"/>
        </a:p>
      </dgm:t>
    </dgm:pt>
    <dgm:pt modelId="{647F15D4-0026-4A40-9F4E-50E29CD49EC5}" type="sibTrans" cxnId="{17708C47-D4F6-41E5-8B82-FFC07E7106D4}">
      <dgm:prSet/>
      <dgm:spPr/>
      <dgm:t>
        <a:bodyPr/>
        <a:lstStyle/>
        <a:p>
          <a:endParaRPr lang="ru-RU"/>
        </a:p>
      </dgm:t>
    </dgm:pt>
    <dgm:pt modelId="{F1FDC3D3-9F24-4355-8E60-6616327E519C}">
      <dgm:prSet/>
      <dgm:spPr/>
      <dgm:t>
        <a:bodyPr/>
        <a:lstStyle/>
        <a:p>
          <a:r>
            <a:rPr lang="ru-RU" dirty="0"/>
            <a:t>Рисование на тему «Цифры ,с которыми мы знакомы».</a:t>
          </a:r>
        </a:p>
      </dgm:t>
    </dgm:pt>
    <dgm:pt modelId="{FDA319A9-52D9-450A-A2F1-54D2CC8F1300}" type="parTrans" cxnId="{F5085867-08CD-454D-A171-1DFF32DEF10C}">
      <dgm:prSet/>
      <dgm:spPr/>
      <dgm:t>
        <a:bodyPr/>
        <a:lstStyle/>
        <a:p>
          <a:endParaRPr lang="ru-RU"/>
        </a:p>
      </dgm:t>
    </dgm:pt>
    <dgm:pt modelId="{917E13B8-F0CD-4556-A088-F96DFE23AB39}" type="sibTrans" cxnId="{F5085867-08CD-454D-A171-1DFF32DEF10C}">
      <dgm:prSet/>
      <dgm:spPr/>
      <dgm:t>
        <a:bodyPr/>
        <a:lstStyle/>
        <a:p>
          <a:endParaRPr lang="ru-RU"/>
        </a:p>
      </dgm:t>
    </dgm:pt>
    <dgm:pt modelId="{A170184F-30A3-4693-AAD7-ACCEE22C138E}">
      <dgm:prSet/>
      <dgm:spPr/>
      <dgm:t>
        <a:bodyPr/>
        <a:lstStyle/>
        <a:p>
          <a:r>
            <a:rPr lang="ru-RU" dirty="0"/>
            <a:t>Чтение произведения « Муха, Муха - Цокотуха».</a:t>
          </a:r>
        </a:p>
      </dgm:t>
    </dgm:pt>
    <dgm:pt modelId="{0C220565-0C5E-44E4-A9F1-00FF182252EF}" type="parTrans" cxnId="{A1ADD1D2-06F1-4420-A504-E8CD9C025B7E}">
      <dgm:prSet/>
      <dgm:spPr/>
      <dgm:t>
        <a:bodyPr/>
        <a:lstStyle/>
        <a:p>
          <a:endParaRPr lang="ru-RU"/>
        </a:p>
      </dgm:t>
    </dgm:pt>
    <dgm:pt modelId="{4281FB35-3A36-4073-84C0-425DAB51FA2D}" type="sibTrans" cxnId="{A1ADD1D2-06F1-4420-A504-E8CD9C025B7E}">
      <dgm:prSet/>
      <dgm:spPr/>
      <dgm:t>
        <a:bodyPr/>
        <a:lstStyle/>
        <a:p>
          <a:endParaRPr lang="ru-RU"/>
        </a:p>
      </dgm:t>
    </dgm:pt>
    <dgm:pt modelId="{4790C3ED-A0E8-45C3-8F7A-9AAD981F4622}">
      <dgm:prSet/>
      <dgm:spPr/>
      <dgm:t>
        <a:bodyPr/>
        <a:lstStyle/>
        <a:p>
          <a:endParaRPr lang="ru-RU" dirty="0"/>
        </a:p>
      </dgm:t>
    </dgm:pt>
    <dgm:pt modelId="{043D41F4-84FD-4CF2-AFC4-8DCB3136C099}" type="parTrans" cxnId="{B4B21AF0-9327-482F-A5F3-9DE42B44EBE8}">
      <dgm:prSet/>
      <dgm:spPr/>
      <dgm:t>
        <a:bodyPr/>
        <a:lstStyle/>
        <a:p>
          <a:endParaRPr lang="ru-RU"/>
        </a:p>
      </dgm:t>
    </dgm:pt>
    <dgm:pt modelId="{DFA83FDF-B1FC-4631-9B39-79F77E981487}" type="sibTrans" cxnId="{B4B21AF0-9327-482F-A5F3-9DE42B44EBE8}">
      <dgm:prSet/>
      <dgm:spPr/>
      <dgm:t>
        <a:bodyPr/>
        <a:lstStyle/>
        <a:p>
          <a:endParaRPr lang="ru-RU"/>
        </a:p>
      </dgm:t>
    </dgm:pt>
    <dgm:pt modelId="{E00CD0AA-9E46-4986-8EB4-CB07F950B36D}" type="pres">
      <dgm:prSet presAssocID="{612618D5-DC37-4937-BA4D-15018449C5DB}" presName="outerComposite" presStyleCnt="0">
        <dgm:presLayoutVars>
          <dgm:chMax val="5"/>
          <dgm:dir/>
          <dgm:resizeHandles val="exact"/>
        </dgm:presLayoutVars>
      </dgm:prSet>
      <dgm:spPr/>
    </dgm:pt>
    <dgm:pt modelId="{CBA7A3AB-B489-4078-BA65-91BC09E6DBB0}" type="pres">
      <dgm:prSet presAssocID="{612618D5-DC37-4937-BA4D-15018449C5DB}" presName="dummyMaxCanvas" presStyleCnt="0">
        <dgm:presLayoutVars/>
      </dgm:prSet>
      <dgm:spPr/>
    </dgm:pt>
    <dgm:pt modelId="{D8050612-FFD0-443D-80C7-D1D63F2A8D10}" type="pres">
      <dgm:prSet presAssocID="{612618D5-DC37-4937-BA4D-15018449C5DB}" presName="FiveNodes_1" presStyleLbl="node1" presStyleIdx="0" presStyleCnt="5" custLinFactNeighborX="-285" custLinFactNeighborY="0">
        <dgm:presLayoutVars>
          <dgm:bulletEnabled val="1"/>
        </dgm:presLayoutVars>
      </dgm:prSet>
      <dgm:spPr/>
    </dgm:pt>
    <dgm:pt modelId="{CBB83D50-C11A-47A7-B863-74AAF52286D9}" type="pres">
      <dgm:prSet presAssocID="{612618D5-DC37-4937-BA4D-15018449C5DB}" presName="FiveNodes_2" presStyleLbl="node1" presStyleIdx="1" presStyleCnt="5" custAng="0" custLinFactNeighborX="-5617" custLinFactNeighborY="-2778">
        <dgm:presLayoutVars>
          <dgm:bulletEnabled val="1"/>
        </dgm:presLayoutVars>
      </dgm:prSet>
      <dgm:spPr/>
    </dgm:pt>
    <dgm:pt modelId="{F90A39D8-BAAD-4D7C-9F3B-6FE209221BD6}" type="pres">
      <dgm:prSet presAssocID="{612618D5-DC37-4937-BA4D-15018449C5DB}" presName="FiveNodes_3" presStyleLbl="node1" presStyleIdx="2" presStyleCnt="5" custLinFactNeighborX="6140" custLinFactNeighborY="617">
        <dgm:presLayoutVars>
          <dgm:bulletEnabled val="1"/>
        </dgm:presLayoutVars>
      </dgm:prSet>
      <dgm:spPr/>
    </dgm:pt>
    <dgm:pt modelId="{3E232FD4-CDA6-4E3D-AA89-2F01F98814FA}" type="pres">
      <dgm:prSet presAssocID="{612618D5-DC37-4937-BA4D-15018449C5DB}" presName="FiveNodes_4" presStyleLbl="node1" presStyleIdx="3" presStyleCnt="5">
        <dgm:presLayoutVars>
          <dgm:bulletEnabled val="1"/>
        </dgm:presLayoutVars>
      </dgm:prSet>
      <dgm:spPr/>
    </dgm:pt>
    <dgm:pt modelId="{7094E5FD-3A1B-433F-99CE-4CE734B06304}" type="pres">
      <dgm:prSet presAssocID="{612618D5-DC37-4937-BA4D-15018449C5DB}" presName="FiveNodes_5" presStyleLbl="node1" presStyleIdx="4" presStyleCnt="5" custLinFactNeighborX="2278" custLinFactNeighborY="1365">
        <dgm:presLayoutVars>
          <dgm:bulletEnabled val="1"/>
        </dgm:presLayoutVars>
      </dgm:prSet>
      <dgm:spPr/>
    </dgm:pt>
    <dgm:pt modelId="{067E3E56-84BF-4B98-BF44-CC2393314AAD}" type="pres">
      <dgm:prSet presAssocID="{612618D5-DC37-4937-BA4D-15018449C5DB}" presName="FiveConn_1-2" presStyleLbl="fgAccFollowNode1" presStyleIdx="0" presStyleCnt="4">
        <dgm:presLayoutVars>
          <dgm:bulletEnabled val="1"/>
        </dgm:presLayoutVars>
      </dgm:prSet>
      <dgm:spPr/>
    </dgm:pt>
    <dgm:pt modelId="{75A8E1FC-29D6-4ABB-80A6-DA98AAA8B8E2}" type="pres">
      <dgm:prSet presAssocID="{612618D5-DC37-4937-BA4D-15018449C5DB}" presName="FiveConn_2-3" presStyleLbl="fgAccFollowNode1" presStyleIdx="1" presStyleCnt="4">
        <dgm:presLayoutVars>
          <dgm:bulletEnabled val="1"/>
        </dgm:presLayoutVars>
      </dgm:prSet>
      <dgm:spPr/>
    </dgm:pt>
    <dgm:pt modelId="{04C5EA9C-8859-4FB8-8682-1D8AEC9C431E}" type="pres">
      <dgm:prSet presAssocID="{612618D5-DC37-4937-BA4D-15018449C5DB}" presName="FiveConn_3-4" presStyleLbl="fgAccFollowNode1" presStyleIdx="2" presStyleCnt="4">
        <dgm:presLayoutVars>
          <dgm:bulletEnabled val="1"/>
        </dgm:presLayoutVars>
      </dgm:prSet>
      <dgm:spPr/>
    </dgm:pt>
    <dgm:pt modelId="{E592C807-7219-4974-B421-1D67CC56FDA1}" type="pres">
      <dgm:prSet presAssocID="{612618D5-DC37-4937-BA4D-15018449C5DB}" presName="FiveConn_4-5" presStyleLbl="fgAccFollowNode1" presStyleIdx="3" presStyleCnt="4">
        <dgm:presLayoutVars>
          <dgm:bulletEnabled val="1"/>
        </dgm:presLayoutVars>
      </dgm:prSet>
      <dgm:spPr/>
    </dgm:pt>
    <dgm:pt modelId="{6E0968EE-AA83-46E1-83EE-C343A052A4D4}" type="pres">
      <dgm:prSet presAssocID="{612618D5-DC37-4937-BA4D-15018449C5DB}" presName="FiveNodes_1_text" presStyleLbl="node1" presStyleIdx="4" presStyleCnt="5">
        <dgm:presLayoutVars>
          <dgm:bulletEnabled val="1"/>
        </dgm:presLayoutVars>
      </dgm:prSet>
      <dgm:spPr/>
    </dgm:pt>
    <dgm:pt modelId="{5E35C649-E744-4E94-A6E1-61FA0A5B1320}" type="pres">
      <dgm:prSet presAssocID="{612618D5-DC37-4937-BA4D-15018449C5DB}" presName="FiveNodes_2_text" presStyleLbl="node1" presStyleIdx="4" presStyleCnt="5">
        <dgm:presLayoutVars>
          <dgm:bulletEnabled val="1"/>
        </dgm:presLayoutVars>
      </dgm:prSet>
      <dgm:spPr/>
    </dgm:pt>
    <dgm:pt modelId="{E72A9BA5-CB64-4AB0-9ED3-752C9D96791E}" type="pres">
      <dgm:prSet presAssocID="{612618D5-DC37-4937-BA4D-15018449C5DB}" presName="FiveNodes_3_text" presStyleLbl="node1" presStyleIdx="4" presStyleCnt="5">
        <dgm:presLayoutVars>
          <dgm:bulletEnabled val="1"/>
        </dgm:presLayoutVars>
      </dgm:prSet>
      <dgm:spPr/>
    </dgm:pt>
    <dgm:pt modelId="{62FC2202-ADBC-416F-9F1F-7D9D3A9E27B3}" type="pres">
      <dgm:prSet presAssocID="{612618D5-DC37-4937-BA4D-15018449C5DB}" presName="FiveNodes_4_text" presStyleLbl="node1" presStyleIdx="4" presStyleCnt="5">
        <dgm:presLayoutVars>
          <dgm:bulletEnabled val="1"/>
        </dgm:presLayoutVars>
      </dgm:prSet>
      <dgm:spPr/>
    </dgm:pt>
    <dgm:pt modelId="{174D2AEE-CC64-437B-98AE-F4DFF8E35D7B}" type="pres">
      <dgm:prSet presAssocID="{612618D5-DC37-4937-BA4D-15018449C5D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B450F08-5367-4A70-AC68-6F821657C91B}" type="presOf" srcId="{A170184F-30A3-4693-AAD7-ACCEE22C138E}" destId="{62FC2202-ADBC-416F-9F1F-7D9D3A9E27B3}" srcOrd="1" destOrd="0" presId="urn:microsoft.com/office/officeart/2005/8/layout/vProcess5"/>
    <dgm:cxn modelId="{F99DF20B-37D9-44D8-B896-793DB342F0F6}" srcId="{612618D5-DC37-4937-BA4D-15018449C5DB}" destId="{3524CAD1-04B9-4C31-841D-4C87D2A039A5}" srcOrd="11" destOrd="0" parTransId="{E747A3D3-A9E7-4611-BE65-125B3581A69A}" sibTransId="{3C9E8335-F1AF-4BF2-95DF-4C4FA989F4F6}"/>
    <dgm:cxn modelId="{F825B30E-73AF-4AAF-95CD-510684E18F9A}" type="presOf" srcId="{4281FB35-3A36-4073-84C0-425DAB51FA2D}" destId="{E592C807-7219-4974-B421-1D67CC56FDA1}" srcOrd="0" destOrd="0" presId="urn:microsoft.com/office/officeart/2005/8/layout/vProcess5"/>
    <dgm:cxn modelId="{E274550F-DBD6-4A29-A449-530D74BE69CF}" srcId="{612618D5-DC37-4937-BA4D-15018449C5DB}" destId="{836ED653-7FF5-4C65-B939-F0C507F0ADF4}" srcOrd="5" destOrd="0" parTransId="{052C6F2D-B624-441C-8C46-544AEBA53C9F}" sibTransId="{F8BB6C6A-6D52-4B34-976C-38206439E770}"/>
    <dgm:cxn modelId="{D270192B-FE5F-4C0A-BEA0-8AB469C655A8}" type="presOf" srcId="{F1FDC3D3-9F24-4355-8E60-6616327E519C}" destId="{F90A39D8-BAAD-4D7C-9F3B-6FE209221BD6}" srcOrd="0" destOrd="0" presId="urn:microsoft.com/office/officeart/2005/8/layout/vProcess5"/>
    <dgm:cxn modelId="{88B49D2D-F338-4357-AD0C-01907B9AC768}" type="presOf" srcId="{4790C3ED-A0E8-45C3-8F7A-9AAD981F4622}" destId="{3E232FD4-CDA6-4E3D-AA89-2F01F98814FA}" srcOrd="0" destOrd="1" presId="urn:microsoft.com/office/officeart/2005/8/layout/vProcess5"/>
    <dgm:cxn modelId="{E1C62E37-2D23-4D64-9245-9424B4ED487D}" srcId="{612618D5-DC37-4937-BA4D-15018449C5DB}" destId="{9AA6E128-01DB-430C-A31C-787C62B92AED}" srcOrd="7" destOrd="0" parTransId="{E83891D4-2D2C-4C5E-B69C-7FC9439D9935}" sibTransId="{A4076932-4DC2-483D-B0DB-24BC17BEFB79}"/>
    <dgm:cxn modelId="{FA69C83D-1500-4352-895D-D44D812A4645}" srcId="{612618D5-DC37-4937-BA4D-15018449C5DB}" destId="{AF094B46-A0DD-411A-BB60-442877FC7453}" srcOrd="6" destOrd="0" parTransId="{5391DC8D-FF31-41F5-9A5B-AF150B9CA8EC}" sibTransId="{964FBDB4-1E53-40A1-B10B-A30BF52E745B}"/>
    <dgm:cxn modelId="{3966343F-B892-482E-9786-B090C31378EC}" type="presOf" srcId="{92DA57B1-172D-4926-9CF3-6B284B04C89B}" destId="{CBB83D50-C11A-47A7-B863-74AAF52286D9}" srcOrd="0" destOrd="0" presId="urn:microsoft.com/office/officeart/2005/8/layout/vProcess5"/>
    <dgm:cxn modelId="{F5085867-08CD-454D-A171-1DFF32DEF10C}" srcId="{612618D5-DC37-4937-BA4D-15018449C5DB}" destId="{F1FDC3D3-9F24-4355-8E60-6616327E519C}" srcOrd="2" destOrd="0" parTransId="{FDA319A9-52D9-450A-A2F1-54D2CC8F1300}" sibTransId="{917E13B8-F0CD-4556-A088-F96DFE23AB39}"/>
    <dgm:cxn modelId="{17708C47-D4F6-41E5-8B82-FFC07E7106D4}" srcId="{612618D5-DC37-4937-BA4D-15018449C5DB}" destId="{92DA57B1-172D-4926-9CF3-6B284B04C89B}" srcOrd="1" destOrd="0" parTransId="{B46EAC20-CA1B-4BAC-8454-18EC27CE4AE8}" sibTransId="{647F15D4-0026-4A40-9F4E-50E29CD49EC5}"/>
    <dgm:cxn modelId="{37FD0E6D-4B00-4CFB-91D2-4FD7226292F4}" type="presOf" srcId="{F1FDC3D3-9F24-4355-8E60-6616327E519C}" destId="{E72A9BA5-CB64-4AB0-9ED3-752C9D96791E}" srcOrd="1" destOrd="0" presId="urn:microsoft.com/office/officeart/2005/8/layout/vProcess5"/>
    <dgm:cxn modelId="{CDC08E6E-39B7-4192-B9CF-4338BA7D88AF}" type="presOf" srcId="{66B83CA1-7EE9-447C-83E6-03610E348903}" destId="{7094E5FD-3A1B-433F-99CE-4CE734B06304}" srcOrd="0" destOrd="0" presId="urn:microsoft.com/office/officeart/2005/8/layout/vProcess5"/>
    <dgm:cxn modelId="{4356A354-DFB3-49A8-9CF9-EFE435E55EB3}" type="presOf" srcId="{BC5181A3-D7A4-416D-A12E-6A3FE780E286}" destId="{D8050612-FFD0-443D-80C7-D1D63F2A8D10}" srcOrd="0" destOrd="0" presId="urn:microsoft.com/office/officeart/2005/8/layout/vProcess5"/>
    <dgm:cxn modelId="{718AF474-5EFA-44DB-9721-93149D5046F5}" srcId="{612618D5-DC37-4937-BA4D-15018449C5DB}" destId="{7569C862-186E-423A-8707-D766187BCDD6}" srcOrd="10" destOrd="0" parTransId="{6D228167-2648-47E8-82D1-49EEE0138BF9}" sibTransId="{13D2F834-5082-45E8-8679-4B65A16B1473}"/>
    <dgm:cxn modelId="{5B7B0158-E3C0-48CD-851F-668672CDE3E7}" type="presOf" srcId="{612618D5-DC37-4937-BA4D-15018449C5DB}" destId="{E00CD0AA-9E46-4986-8EB4-CB07F950B36D}" srcOrd="0" destOrd="0" presId="urn:microsoft.com/office/officeart/2005/8/layout/vProcess5"/>
    <dgm:cxn modelId="{81BE6A78-E89C-4E9A-A0FF-D9882B525302}" type="presOf" srcId="{259D9ABB-15A1-4D17-8AC9-C75A97D4ADF1}" destId="{067E3E56-84BF-4B98-BF44-CC2393314AAD}" srcOrd="0" destOrd="0" presId="urn:microsoft.com/office/officeart/2005/8/layout/vProcess5"/>
    <dgm:cxn modelId="{0AF2767D-17DD-4F1B-A7C0-3F684B3025A0}" type="presOf" srcId="{647F15D4-0026-4A40-9F4E-50E29CD49EC5}" destId="{75A8E1FC-29D6-4ABB-80A6-DA98AAA8B8E2}" srcOrd="0" destOrd="0" presId="urn:microsoft.com/office/officeart/2005/8/layout/vProcess5"/>
    <dgm:cxn modelId="{500FC589-A6B7-4E08-AA84-98421B4CEFCD}" srcId="{612618D5-DC37-4937-BA4D-15018449C5DB}" destId="{BC5181A3-D7A4-416D-A12E-6A3FE780E286}" srcOrd="0" destOrd="0" parTransId="{D87C4657-AE73-4866-AEE2-066DE5E2B20B}" sibTransId="{259D9ABB-15A1-4D17-8AC9-C75A97D4ADF1}"/>
    <dgm:cxn modelId="{8CF1169C-B22C-43A1-8B01-4EC4A93FBBA1}" type="presOf" srcId="{A170184F-30A3-4693-AAD7-ACCEE22C138E}" destId="{3E232FD4-CDA6-4E3D-AA89-2F01F98814FA}" srcOrd="0" destOrd="0" presId="urn:microsoft.com/office/officeart/2005/8/layout/vProcess5"/>
    <dgm:cxn modelId="{616289A2-CA59-4851-A34B-211D7901412A}" type="presOf" srcId="{92DA57B1-172D-4926-9CF3-6B284B04C89B}" destId="{5E35C649-E744-4E94-A6E1-61FA0A5B1320}" srcOrd="1" destOrd="0" presId="urn:microsoft.com/office/officeart/2005/8/layout/vProcess5"/>
    <dgm:cxn modelId="{1626C0B4-0164-4B5A-B77C-205F9F6F5E63}" type="presOf" srcId="{917E13B8-F0CD-4556-A088-F96DFE23AB39}" destId="{04C5EA9C-8859-4FB8-8682-1D8AEC9C431E}" srcOrd="0" destOrd="0" presId="urn:microsoft.com/office/officeart/2005/8/layout/vProcess5"/>
    <dgm:cxn modelId="{06FC0CBE-FEBF-47C4-B9C3-5F8AB0A89443}" type="presOf" srcId="{BC5181A3-D7A4-416D-A12E-6A3FE780E286}" destId="{6E0968EE-AA83-46E1-83EE-C343A052A4D4}" srcOrd="1" destOrd="0" presId="urn:microsoft.com/office/officeart/2005/8/layout/vProcess5"/>
    <dgm:cxn modelId="{A1ADD1D2-06F1-4420-A504-E8CD9C025B7E}" srcId="{612618D5-DC37-4937-BA4D-15018449C5DB}" destId="{A170184F-30A3-4693-AAD7-ACCEE22C138E}" srcOrd="3" destOrd="0" parTransId="{0C220565-0C5E-44E4-A9F1-00FF182252EF}" sibTransId="{4281FB35-3A36-4073-84C0-425DAB51FA2D}"/>
    <dgm:cxn modelId="{9F742EDB-6E53-430D-99A5-A341305985F5}" srcId="{612618D5-DC37-4937-BA4D-15018449C5DB}" destId="{66B83CA1-7EE9-447C-83E6-03610E348903}" srcOrd="4" destOrd="0" parTransId="{C11CA880-A52C-4CDB-9CD1-D4CC0633E5E1}" sibTransId="{06A21955-5E1C-4DF8-8974-054E59C29F5A}"/>
    <dgm:cxn modelId="{EFA75CE6-E921-461F-A843-E2E95677E4CE}" srcId="{612618D5-DC37-4937-BA4D-15018449C5DB}" destId="{2CA574C0-FBB2-45D9-AC11-CAA91C3F74DE}" srcOrd="9" destOrd="0" parTransId="{94B14713-F5B4-4B97-9ADE-D2ADF589525B}" sibTransId="{BCF301D3-EE5B-458E-BA8C-0F847C37DCC6}"/>
    <dgm:cxn modelId="{5BD770E9-D137-44BD-B919-D7E3A5E5FAF5}" type="presOf" srcId="{4790C3ED-A0E8-45C3-8F7A-9AAD981F4622}" destId="{62FC2202-ADBC-416F-9F1F-7D9D3A9E27B3}" srcOrd="1" destOrd="1" presId="urn:microsoft.com/office/officeart/2005/8/layout/vProcess5"/>
    <dgm:cxn modelId="{0366A1EE-8A0F-4F89-BEC6-9990391BDDEC}" srcId="{612618D5-DC37-4937-BA4D-15018449C5DB}" destId="{B2955A9B-1F0C-4B42-9EC0-8732F7EB7EA8}" srcOrd="8" destOrd="0" parTransId="{4422AE8E-F995-4C1A-8565-6ABFB3BDC962}" sibTransId="{9EBE67B4-6BBD-406B-BB45-C6A0E8B97844}"/>
    <dgm:cxn modelId="{B4B21AF0-9327-482F-A5F3-9DE42B44EBE8}" srcId="{A170184F-30A3-4693-AAD7-ACCEE22C138E}" destId="{4790C3ED-A0E8-45C3-8F7A-9AAD981F4622}" srcOrd="0" destOrd="0" parTransId="{043D41F4-84FD-4CF2-AFC4-8DCB3136C099}" sibTransId="{DFA83FDF-B1FC-4631-9B39-79F77E981487}"/>
    <dgm:cxn modelId="{4BE2EDFC-C1B7-48BB-877A-D81FF0BE8B41}" type="presOf" srcId="{66B83CA1-7EE9-447C-83E6-03610E348903}" destId="{174D2AEE-CC64-437B-98AE-F4DFF8E35D7B}" srcOrd="1" destOrd="0" presId="urn:microsoft.com/office/officeart/2005/8/layout/vProcess5"/>
    <dgm:cxn modelId="{08D92795-1781-4B39-AB72-038ABA435BF9}" type="presParOf" srcId="{E00CD0AA-9E46-4986-8EB4-CB07F950B36D}" destId="{CBA7A3AB-B489-4078-BA65-91BC09E6DBB0}" srcOrd="0" destOrd="0" presId="urn:microsoft.com/office/officeart/2005/8/layout/vProcess5"/>
    <dgm:cxn modelId="{BF4BAF9D-0B20-4264-8D16-0CA901DF2F11}" type="presParOf" srcId="{E00CD0AA-9E46-4986-8EB4-CB07F950B36D}" destId="{D8050612-FFD0-443D-80C7-D1D63F2A8D10}" srcOrd="1" destOrd="0" presId="urn:microsoft.com/office/officeart/2005/8/layout/vProcess5"/>
    <dgm:cxn modelId="{B0BDEE67-E490-46D8-9828-E37B9437AED5}" type="presParOf" srcId="{E00CD0AA-9E46-4986-8EB4-CB07F950B36D}" destId="{CBB83D50-C11A-47A7-B863-74AAF52286D9}" srcOrd="2" destOrd="0" presId="urn:microsoft.com/office/officeart/2005/8/layout/vProcess5"/>
    <dgm:cxn modelId="{1E1CA0E1-7D93-45F5-A8DE-DC768DC08A10}" type="presParOf" srcId="{E00CD0AA-9E46-4986-8EB4-CB07F950B36D}" destId="{F90A39D8-BAAD-4D7C-9F3B-6FE209221BD6}" srcOrd="3" destOrd="0" presId="urn:microsoft.com/office/officeart/2005/8/layout/vProcess5"/>
    <dgm:cxn modelId="{EE03C46E-4C8D-47B7-90CA-5153FB0F24C3}" type="presParOf" srcId="{E00CD0AA-9E46-4986-8EB4-CB07F950B36D}" destId="{3E232FD4-CDA6-4E3D-AA89-2F01F98814FA}" srcOrd="4" destOrd="0" presId="urn:microsoft.com/office/officeart/2005/8/layout/vProcess5"/>
    <dgm:cxn modelId="{0A58BF21-A20C-431E-873B-A5DAB0140902}" type="presParOf" srcId="{E00CD0AA-9E46-4986-8EB4-CB07F950B36D}" destId="{7094E5FD-3A1B-433F-99CE-4CE734B06304}" srcOrd="5" destOrd="0" presId="urn:microsoft.com/office/officeart/2005/8/layout/vProcess5"/>
    <dgm:cxn modelId="{3CF71A4A-0B4E-4F11-82C6-F7B14B487D5C}" type="presParOf" srcId="{E00CD0AA-9E46-4986-8EB4-CB07F950B36D}" destId="{067E3E56-84BF-4B98-BF44-CC2393314AAD}" srcOrd="6" destOrd="0" presId="urn:microsoft.com/office/officeart/2005/8/layout/vProcess5"/>
    <dgm:cxn modelId="{82E4051E-D2D2-4BAB-ADB6-64B4441B1E60}" type="presParOf" srcId="{E00CD0AA-9E46-4986-8EB4-CB07F950B36D}" destId="{75A8E1FC-29D6-4ABB-80A6-DA98AAA8B8E2}" srcOrd="7" destOrd="0" presId="urn:microsoft.com/office/officeart/2005/8/layout/vProcess5"/>
    <dgm:cxn modelId="{EDCF81B1-455A-4B22-AE0E-7FE7D89123BF}" type="presParOf" srcId="{E00CD0AA-9E46-4986-8EB4-CB07F950B36D}" destId="{04C5EA9C-8859-4FB8-8682-1D8AEC9C431E}" srcOrd="8" destOrd="0" presId="urn:microsoft.com/office/officeart/2005/8/layout/vProcess5"/>
    <dgm:cxn modelId="{AFCD756D-FF9B-418B-91CD-3185E16B97EE}" type="presParOf" srcId="{E00CD0AA-9E46-4986-8EB4-CB07F950B36D}" destId="{E592C807-7219-4974-B421-1D67CC56FDA1}" srcOrd="9" destOrd="0" presId="urn:microsoft.com/office/officeart/2005/8/layout/vProcess5"/>
    <dgm:cxn modelId="{E80D0FD0-D867-44BA-A838-D7986FD46DDC}" type="presParOf" srcId="{E00CD0AA-9E46-4986-8EB4-CB07F950B36D}" destId="{6E0968EE-AA83-46E1-83EE-C343A052A4D4}" srcOrd="10" destOrd="0" presId="urn:microsoft.com/office/officeart/2005/8/layout/vProcess5"/>
    <dgm:cxn modelId="{529862D0-DE86-4848-9447-6D366230AE59}" type="presParOf" srcId="{E00CD0AA-9E46-4986-8EB4-CB07F950B36D}" destId="{5E35C649-E744-4E94-A6E1-61FA0A5B1320}" srcOrd="11" destOrd="0" presId="urn:microsoft.com/office/officeart/2005/8/layout/vProcess5"/>
    <dgm:cxn modelId="{AA1AE218-63CA-409A-A573-D9B0059BC57C}" type="presParOf" srcId="{E00CD0AA-9E46-4986-8EB4-CB07F950B36D}" destId="{E72A9BA5-CB64-4AB0-9ED3-752C9D96791E}" srcOrd="12" destOrd="0" presId="urn:microsoft.com/office/officeart/2005/8/layout/vProcess5"/>
    <dgm:cxn modelId="{16B3AF23-4ED2-49BA-8058-A4B558BF1531}" type="presParOf" srcId="{E00CD0AA-9E46-4986-8EB4-CB07F950B36D}" destId="{62FC2202-ADBC-416F-9F1F-7D9D3A9E27B3}" srcOrd="13" destOrd="0" presId="urn:microsoft.com/office/officeart/2005/8/layout/vProcess5"/>
    <dgm:cxn modelId="{7A35F1EF-A6E5-4C7D-8CE1-42C86C5D22F2}" type="presParOf" srcId="{E00CD0AA-9E46-4986-8EB4-CB07F950B36D}" destId="{174D2AEE-CC64-437B-98AE-F4DFF8E35D7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50289-9FDD-4BC6-8763-28A38EA1C097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2B5AF7-280F-46AE-8C67-CF6B03E94EFC}">
      <dgm:prSet phldrT="[Текст]" custT="1"/>
      <dgm:spPr/>
      <dgm:t>
        <a:bodyPr/>
        <a:lstStyle/>
        <a:p>
          <a:r>
            <a:rPr lang="ru-RU" sz="1800" dirty="0"/>
            <a:t>Магнитные цифры , картинки  с насекомыми </a:t>
          </a:r>
        </a:p>
      </dgm:t>
    </dgm:pt>
    <dgm:pt modelId="{DEEF4B4E-703D-4DFE-A10A-6DB36F83EED2}" type="parTrans" cxnId="{09B3A14C-C393-4863-83DA-15D57698847A}">
      <dgm:prSet/>
      <dgm:spPr/>
      <dgm:t>
        <a:bodyPr/>
        <a:lstStyle/>
        <a:p>
          <a:endParaRPr lang="ru-RU"/>
        </a:p>
      </dgm:t>
    </dgm:pt>
    <dgm:pt modelId="{1D520890-D87B-4D74-8972-F9120ECA28F7}" type="sibTrans" cxnId="{09B3A14C-C393-4863-83DA-15D57698847A}">
      <dgm:prSet/>
      <dgm:spPr/>
      <dgm:t>
        <a:bodyPr/>
        <a:lstStyle/>
        <a:p>
          <a:endParaRPr lang="ru-RU"/>
        </a:p>
      </dgm:t>
    </dgm:pt>
    <dgm:pt modelId="{DEB1C723-FAFA-41EC-B4F1-81F578A15806}">
      <dgm:prSet phldrT="[Текст]" custT="1"/>
      <dgm:spPr/>
      <dgm:t>
        <a:bodyPr/>
        <a:lstStyle/>
        <a:p>
          <a:r>
            <a:rPr lang="ru-RU" sz="1800" dirty="0"/>
            <a:t>Песочница с</a:t>
          </a:r>
        </a:p>
        <a:p>
          <a:r>
            <a:rPr lang="ru-RU" sz="1800" dirty="0"/>
            <a:t> песком</a:t>
          </a:r>
        </a:p>
      </dgm:t>
    </dgm:pt>
    <dgm:pt modelId="{4A325C15-7204-47D9-A789-34E365BA06CE}" type="parTrans" cxnId="{5BB66DDA-908B-41E9-9F1A-F875898E5CB9}">
      <dgm:prSet/>
      <dgm:spPr/>
      <dgm:t>
        <a:bodyPr/>
        <a:lstStyle/>
        <a:p>
          <a:endParaRPr lang="ru-RU"/>
        </a:p>
      </dgm:t>
    </dgm:pt>
    <dgm:pt modelId="{32E31424-0E84-4D52-BA5E-D6963CCDB141}" type="sibTrans" cxnId="{5BB66DDA-908B-41E9-9F1A-F875898E5CB9}">
      <dgm:prSet/>
      <dgm:spPr/>
      <dgm:t>
        <a:bodyPr/>
        <a:lstStyle/>
        <a:p>
          <a:endParaRPr lang="ru-RU"/>
        </a:p>
      </dgm:t>
    </dgm:pt>
    <dgm:pt modelId="{DA971A12-F842-48EA-880E-91F41FF84CCF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800" dirty="0"/>
            <a:t>Игрушки(насекомые, животные )</a:t>
          </a:r>
        </a:p>
      </dgm:t>
    </dgm:pt>
    <dgm:pt modelId="{8C0A87F7-34B0-4725-B62F-DEEDCF9C02C4}" type="parTrans" cxnId="{B74BFF87-93DF-46BB-910F-D665DC554ACD}">
      <dgm:prSet/>
      <dgm:spPr/>
      <dgm:t>
        <a:bodyPr/>
        <a:lstStyle/>
        <a:p>
          <a:endParaRPr lang="ru-RU"/>
        </a:p>
      </dgm:t>
    </dgm:pt>
    <dgm:pt modelId="{4CECB58E-C78B-4FE4-BBDA-6891A510209E}" type="sibTrans" cxnId="{B74BFF87-93DF-46BB-910F-D665DC554ACD}">
      <dgm:prSet/>
      <dgm:spPr/>
      <dgm:t>
        <a:bodyPr/>
        <a:lstStyle/>
        <a:p>
          <a:endParaRPr lang="ru-RU"/>
        </a:p>
      </dgm:t>
    </dgm:pt>
    <dgm:pt modelId="{AA76B4CA-C9E1-41F4-89FC-BB55DAD71E99}">
      <dgm:prSet phldrT="[Текст]" custT="1"/>
      <dgm:spPr/>
      <dgm:t>
        <a:bodyPr/>
        <a:lstStyle/>
        <a:p>
          <a:r>
            <a:rPr lang="ru-RU" sz="1800" dirty="0"/>
            <a:t>Геометрические фигуры </a:t>
          </a:r>
        </a:p>
      </dgm:t>
    </dgm:pt>
    <dgm:pt modelId="{84751914-2516-4F9D-9B01-D5CD1C3D8530}" type="parTrans" cxnId="{96673DE9-CF9D-401C-9A01-04B59DEF1572}">
      <dgm:prSet/>
      <dgm:spPr/>
      <dgm:t>
        <a:bodyPr/>
        <a:lstStyle/>
        <a:p>
          <a:endParaRPr lang="ru-RU"/>
        </a:p>
      </dgm:t>
    </dgm:pt>
    <dgm:pt modelId="{8AD27FBE-AD0F-40C8-81D2-E8397D33106D}" type="sibTrans" cxnId="{96673DE9-CF9D-401C-9A01-04B59DEF1572}">
      <dgm:prSet/>
      <dgm:spPr/>
      <dgm:t>
        <a:bodyPr/>
        <a:lstStyle/>
        <a:p>
          <a:endParaRPr lang="ru-RU"/>
        </a:p>
      </dgm:t>
    </dgm:pt>
    <dgm:pt modelId="{E6BD5996-BF11-4BA3-99CA-C914F6F9FF3F}" type="pres">
      <dgm:prSet presAssocID="{A9850289-9FDD-4BC6-8763-28A38EA1C097}" presName="compositeShape" presStyleCnt="0">
        <dgm:presLayoutVars>
          <dgm:chMax val="9"/>
          <dgm:dir/>
          <dgm:resizeHandles val="exact"/>
        </dgm:presLayoutVars>
      </dgm:prSet>
      <dgm:spPr/>
    </dgm:pt>
    <dgm:pt modelId="{8D46A359-D88C-46C9-A8CB-C37DD2DCAFF9}" type="pres">
      <dgm:prSet presAssocID="{A9850289-9FDD-4BC6-8763-28A38EA1C097}" presName="triangle1" presStyleLbl="node1" presStyleIdx="0" presStyleCnt="4" custScaleX="207929" custLinFactNeighborX="2447" custLinFactNeighborY="771">
        <dgm:presLayoutVars>
          <dgm:bulletEnabled val="1"/>
        </dgm:presLayoutVars>
      </dgm:prSet>
      <dgm:spPr/>
    </dgm:pt>
    <dgm:pt modelId="{57B02FFF-EFD5-4588-8265-9CF7DEB1F6A8}" type="pres">
      <dgm:prSet presAssocID="{A9850289-9FDD-4BC6-8763-28A38EA1C097}" presName="triangle2" presStyleLbl="node1" presStyleIdx="1" presStyleCnt="4" custScaleX="220786" custScaleY="111927" custLinFactNeighborX="-22586" custLinFactNeighborY="4444">
        <dgm:presLayoutVars>
          <dgm:bulletEnabled val="1"/>
        </dgm:presLayoutVars>
      </dgm:prSet>
      <dgm:spPr/>
    </dgm:pt>
    <dgm:pt modelId="{8C64271B-FA90-4EC4-9112-73A065798ABD}" type="pres">
      <dgm:prSet presAssocID="{A9850289-9FDD-4BC6-8763-28A38EA1C097}" presName="triangle3" presStyleLbl="node1" presStyleIdx="2" presStyleCnt="4" custScaleX="240936" custScaleY="106617" custLinFactNeighborX="6943" custLinFactNeighborY="1789">
        <dgm:presLayoutVars>
          <dgm:bulletEnabled val="1"/>
        </dgm:presLayoutVars>
      </dgm:prSet>
      <dgm:spPr/>
    </dgm:pt>
    <dgm:pt modelId="{2E39E129-6076-4725-A363-C5D00474149C}" type="pres">
      <dgm:prSet presAssocID="{A9850289-9FDD-4BC6-8763-28A38EA1C097}" presName="triangle4" presStyleLbl="node1" presStyleIdx="3" presStyleCnt="4" custScaleX="207331" custLinFactNeighborX="32729" custLinFactNeighborY="7928">
        <dgm:presLayoutVars>
          <dgm:bulletEnabled val="1"/>
        </dgm:presLayoutVars>
      </dgm:prSet>
      <dgm:spPr/>
    </dgm:pt>
  </dgm:ptLst>
  <dgm:cxnLst>
    <dgm:cxn modelId="{D59B2B11-57B4-467E-9B44-659E05755780}" type="presOf" srcId="{AA76B4CA-C9E1-41F4-89FC-BB55DAD71E99}" destId="{2E39E129-6076-4725-A363-C5D00474149C}" srcOrd="0" destOrd="0" presId="urn:microsoft.com/office/officeart/2005/8/layout/pyramid4"/>
    <dgm:cxn modelId="{6C0C3722-34E6-4DD5-8AF7-45A7EC4E5D31}" type="presOf" srcId="{DA971A12-F842-48EA-880E-91F41FF84CCF}" destId="{8C64271B-FA90-4EC4-9112-73A065798ABD}" srcOrd="0" destOrd="0" presId="urn:microsoft.com/office/officeart/2005/8/layout/pyramid4"/>
    <dgm:cxn modelId="{E5181924-4D97-4C6A-BD59-BCF5EA74C1BE}" type="presOf" srcId="{A9850289-9FDD-4BC6-8763-28A38EA1C097}" destId="{E6BD5996-BF11-4BA3-99CA-C914F6F9FF3F}" srcOrd="0" destOrd="0" presId="urn:microsoft.com/office/officeart/2005/8/layout/pyramid4"/>
    <dgm:cxn modelId="{9FB1CF35-7518-4BC3-AA76-8452E426EA28}" type="presOf" srcId="{DEB1C723-FAFA-41EC-B4F1-81F578A15806}" destId="{57B02FFF-EFD5-4588-8265-9CF7DEB1F6A8}" srcOrd="0" destOrd="0" presId="urn:microsoft.com/office/officeart/2005/8/layout/pyramid4"/>
    <dgm:cxn modelId="{09B3A14C-C393-4863-83DA-15D57698847A}" srcId="{A9850289-9FDD-4BC6-8763-28A38EA1C097}" destId="{982B5AF7-280F-46AE-8C67-CF6B03E94EFC}" srcOrd="0" destOrd="0" parTransId="{DEEF4B4E-703D-4DFE-A10A-6DB36F83EED2}" sibTransId="{1D520890-D87B-4D74-8972-F9120ECA28F7}"/>
    <dgm:cxn modelId="{73789B83-F74F-46EA-AAEB-7CFF525452E8}" type="presOf" srcId="{982B5AF7-280F-46AE-8C67-CF6B03E94EFC}" destId="{8D46A359-D88C-46C9-A8CB-C37DD2DCAFF9}" srcOrd="0" destOrd="0" presId="urn:microsoft.com/office/officeart/2005/8/layout/pyramid4"/>
    <dgm:cxn modelId="{B74BFF87-93DF-46BB-910F-D665DC554ACD}" srcId="{A9850289-9FDD-4BC6-8763-28A38EA1C097}" destId="{DA971A12-F842-48EA-880E-91F41FF84CCF}" srcOrd="2" destOrd="0" parTransId="{8C0A87F7-34B0-4725-B62F-DEEDCF9C02C4}" sibTransId="{4CECB58E-C78B-4FE4-BBDA-6891A510209E}"/>
    <dgm:cxn modelId="{5BB66DDA-908B-41E9-9F1A-F875898E5CB9}" srcId="{A9850289-9FDD-4BC6-8763-28A38EA1C097}" destId="{DEB1C723-FAFA-41EC-B4F1-81F578A15806}" srcOrd="1" destOrd="0" parTransId="{4A325C15-7204-47D9-A789-34E365BA06CE}" sibTransId="{32E31424-0E84-4D52-BA5E-D6963CCDB141}"/>
    <dgm:cxn modelId="{96673DE9-CF9D-401C-9A01-04B59DEF1572}" srcId="{A9850289-9FDD-4BC6-8763-28A38EA1C097}" destId="{AA76B4CA-C9E1-41F4-89FC-BB55DAD71E99}" srcOrd="3" destOrd="0" parTransId="{84751914-2516-4F9D-9B01-D5CD1C3D8530}" sibTransId="{8AD27FBE-AD0F-40C8-81D2-E8397D33106D}"/>
    <dgm:cxn modelId="{F3A8D46C-BCE0-4D29-B929-AD87A4661BDE}" type="presParOf" srcId="{E6BD5996-BF11-4BA3-99CA-C914F6F9FF3F}" destId="{8D46A359-D88C-46C9-A8CB-C37DD2DCAFF9}" srcOrd="0" destOrd="0" presId="urn:microsoft.com/office/officeart/2005/8/layout/pyramid4"/>
    <dgm:cxn modelId="{BC55F0DA-3BF3-4E2A-963A-952FB2B5C149}" type="presParOf" srcId="{E6BD5996-BF11-4BA3-99CA-C914F6F9FF3F}" destId="{57B02FFF-EFD5-4588-8265-9CF7DEB1F6A8}" srcOrd="1" destOrd="0" presId="urn:microsoft.com/office/officeart/2005/8/layout/pyramid4"/>
    <dgm:cxn modelId="{7EEDB225-5FA9-468C-8C49-896AA8E3B570}" type="presParOf" srcId="{E6BD5996-BF11-4BA3-99CA-C914F6F9FF3F}" destId="{8C64271B-FA90-4EC4-9112-73A065798ABD}" srcOrd="2" destOrd="0" presId="urn:microsoft.com/office/officeart/2005/8/layout/pyramid4"/>
    <dgm:cxn modelId="{4E36AEB7-337B-47F8-8672-B3E5361A706C}" type="presParOf" srcId="{E6BD5996-BF11-4BA3-99CA-C914F6F9FF3F}" destId="{2E39E129-6076-4725-A363-C5D00474149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50612-FFD0-443D-80C7-D1D63F2A8D10}">
      <dsp:nvSpPr>
        <dsp:cNvPr id="0" name=""/>
        <dsp:cNvSpPr/>
      </dsp:nvSpPr>
      <dsp:spPr>
        <a:xfrm>
          <a:off x="0" y="0"/>
          <a:ext cx="6688836" cy="1157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i="1" kern="1200" dirty="0">
              <a:solidFill>
                <a:schemeClr val="bg2">
                  <a:lumMod val="25000"/>
                </a:schemeClr>
              </a:solidFill>
            </a:rPr>
            <a:t>Предварительная работа</a:t>
          </a:r>
          <a:r>
            <a:rPr lang="ru-RU" sz="2100" i="1" kern="1200" dirty="0">
              <a:solidFill>
                <a:schemeClr val="bg2">
                  <a:lumMod val="25000"/>
                </a:schemeClr>
              </a:solidFill>
            </a:rPr>
            <a:t>:</a:t>
          </a:r>
        </a:p>
      </dsp:txBody>
      <dsp:txXfrm>
        <a:off x="0" y="0"/>
        <a:ext cx="5372412" cy="1157295"/>
      </dsp:txXfrm>
    </dsp:sp>
    <dsp:sp modelId="{CBB83D50-C11A-47A7-B863-74AAF52286D9}">
      <dsp:nvSpPr>
        <dsp:cNvPr id="0" name=""/>
        <dsp:cNvSpPr/>
      </dsp:nvSpPr>
      <dsp:spPr>
        <a:xfrm>
          <a:off x="266652" y="1284191"/>
          <a:ext cx="6688836" cy="1157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Игра "Найди пару», «Найди предмет похожий на четырехугольник?».</a:t>
          </a:r>
        </a:p>
      </dsp:txBody>
      <dsp:txXfrm>
        <a:off x="266652" y="1284191"/>
        <a:ext cx="5437102" cy="1157295"/>
      </dsp:txXfrm>
    </dsp:sp>
    <dsp:sp modelId="{F90A39D8-BAAD-4D7C-9F3B-6FE209221BD6}">
      <dsp:nvSpPr>
        <dsp:cNvPr id="0" name=""/>
        <dsp:cNvSpPr/>
      </dsp:nvSpPr>
      <dsp:spPr>
        <a:xfrm>
          <a:off x="998982" y="2636062"/>
          <a:ext cx="6688836" cy="1157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Рисование на тему «Цифры ,с которыми мы знакомы».</a:t>
          </a:r>
        </a:p>
      </dsp:txBody>
      <dsp:txXfrm>
        <a:off x="998982" y="2636062"/>
        <a:ext cx="5437102" cy="1157295"/>
      </dsp:txXfrm>
    </dsp:sp>
    <dsp:sp modelId="{3E232FD4-CDA6-4E3D-AA89-2F01F98814FA}">
      <dsp:nvSpPr>
        <dsp:cNvPr id="0" name=""/>
        <dsp:cNvSpPr/>
      </dsp:nvSpPr>
      <dsp:spPr>
        <a:xfrm>
          <a:off x="1498473" y="3954093"/>
          <a:ext cx="6688836" cy="1157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Чтение произведения « Муха, Муха - Цокотуха».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/>
        </a:p>
      </dsp:txBody>
      <dsp:txXfrm>
        <a:off x="1498473" y="3954093"/>
        <a:ext cx="5437102" cy="1157295"/>
      </dsp:txXfrm>
    </dsp:sp>
    <dsp:sp modelId="{7094E5FD-3A1B-433F-99CE-4CE734B06304}">
      <dsp:nvSpPr>
        <dsp:cNvPr id="0" name=""/>
        <dsp:cNvSpPr/>
      </dsp:nvSpPr>
      <dsp:spPr>
        <a:xfrm>
          <a:off x="1997964" y="5272124"/>
          <a:ext cx="6688836" cy="1157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беседа на тему: «Что же можно сосчитать?»</a:t>
          </a:r>
        </a:p>
      </dsp:txBody>
      <dsp:txXfrm>
        <a:off x="1997964" y="5272124"/>
        <a:ext cx="5437102" cy="1157295"/>
      </dsp:txXfrm>
    </dsp:sp>
    <dsp:sp modelId="{067E3E56-84BF-4B98-BF44-CC2393314AAD}">
      <dsp:nvSpPr>
        <dsp:cNvPr id="0" name=""/>
        <dsp:cNvSpPr/>
      </dsp:nvSpPr>
      <dsp:spPr>
        <a:xfrm>
          <a:off x="5936593" y="845468"/>
          <a:ext cx="752242" cy="7522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5936593" y="845468"/>
        <a:ext cx="752242" cy="752242"/>
      </dsp:txXfrm>
    </dsp:sp>
    <dsp:sp modelId="{75A8E1FC-29D6-4ABB-80A6-DA98AAA8B8E2}">
      <dsp:nvSpPr>
        <dsp:cNvPr id="0" name=""/>
        <dsp:cNvSpPr/>
      </dsp:nvSpPr>
      <dsp:spPr>
        <a:xfrm>
          <a:off x="6436084" y="2163499"/>
          <a:ext cx="752242" cy="7522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6436084" y="2163499"/>
        <a:ext cx="752242" cy="752242"/>
      </dsp:txXfrm>
    </dsp:sp>
    <dsp:sp modelId="{04C5EA9C-8859-4FB8-8682-1D8AEC9C431E}">
      <dsp:nvSpPr>
        <dsp:cNvPr id="0" name=""/>
        <dsp:cNvSpPr/>
      </dsp:nvSpPr>
      <dsp:spPr>
        <a:xfrm>
          <a:off x="6935575" y="3462242"/>
          <a:ext cx="752242" cy="7522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6935575" y="3462242"/>
        <a:ext cx="752242" cy="752242"/>
      </dsp:txXfrm>
    </dsp:sp>
    <dsp:sp modelId="{E592C807-7219-4974-B421-1D67CC56FDA1}">
      <dsp:nvSpPr>
        <dsp:cNvPr id="0" name=""/>
        <dsp:cNvSpPr/>
      </dsp:nvSpPr>
      <dsp:spPr>
        <a:xfrm>
          <a:off x="7435066" y="4793132"/>
          <a:ext cx="752242" cy="7522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7435066" y="4793132"/>
        <a:ext cx="752242" cy="752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6A359-D88C-46C9-A8CB-C37DD2DCAFF9}">
      <dsp:nvSpPr>
        <dsp:cNvPr id="0" name=""/>
        <dsp:cNvSpPr/>
      </dsp:nvSpPr>
      <dsp:spPr>
        <a:xfrm>
          <a:off x="1920405" y="-54573"/>
          <a:ext cx="5132873" cy="246857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Магнитные цифры , картинки  с насекомыми </a:t>
          </a:r>
        </a:p>
      </dsp:txBody>
      <dsp:txXfrm>
        <a:off x="3203623" y="1179712"/>
        <a:ext cx="2566437" cy="1234285"/>
      </dsp:txXfrm>
    </dsp:sp>
    <dsp:sp modelId="{57B02FFF-EFD5-4588-8265-9CF7DEB1F6A8}">
      <dsp:nvSpPr>
        <dsp:cNvPr id="0" name=""/>
        <dsp:cNvSpPr/>
      </dsp:nvSpPr>
      <dsp:spPr>
        <a:xfrm>
          <a:off x="0" y="2247750"/>
          <a:ext cx="5450258" cy="276299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Песочница с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 песком</a:t>
          </a:r>
        </a:p>
      </dsp:txBody>
      <dsp:txXfrm>
        <a:off x="1362565" y="3629248"/>
        <a:ext cx="2725129" cy="1381498"/>
      </dsp:txXfrm>
    </dsp:sp>
    <dsp:sp modelId="{8C64271B-FA90-4EC4-9112-73A065798ABD}">
      <dsp:nvSpPr>
        <dsp:cNvPr id="0" name=""/>
        <dsp:cNvSpPr/>
      </dsp:nvSpPr>
      <dsp:spPr>
        <a:xfrm rot="10800000">
          <a:off x="1623991" y="2313291"/>
          <a:ext cx="5947675" cy="2631915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Игрушки(насекомые, животные )</a:t>
          </a:r>
        </a:p>
      </dsp:txBody>
      <dsp:txXfrm rot="10800000">
        <a:off x="3110910" y="2313291"/>
        <a:ext cx="2973837" cy="1315957"/>
      </dsp:txXfrm>
    </dsp:sp>
    <dsp:sp modelId="{2E39E129-6076-4725-A363-C5D00474149C}">
      <dsp:nvSpPr>
        <dsp:cNvPr id="0" name=""/>
        <dsp:cNvSpPr/>
      </dsp:nvSpPr>
      <dsp:spPr>
        <a:xfrm>
          <a:off x="3568688" y="2468570"/>
          <a:ext cx="5118111" cy="246857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Геометрические фигуры </a:t>
          </a:r>
        </a:p>
      </dsp:txBody>
      <dsp:txXfrm>
        <a:off x="4848216" y="3702855"/>
        <a:ext cx="2559055" cy="1234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75D0E-D151-4DE8-B9D3-37D84A069CF6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19E3F-6F62-490A-9797-DA6CE13385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31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F5E18A-38CE-4AC6-8023-B7A0C97BD0E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785927"/>
            <a:ext cx="4619628" cy="392909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5"/>
                </a:solidFill>
              </a:rPr>
              <a:t>Интегрированное занятие в средней группе.</a:t>
            </a:r>
            <a:br>
              <a:rPr lang="ru-RU" dirty="0"/>
            </a:br>
            <a:r>
              <a:rPr lang="ru-RU" sz="2000" dirty="0"/>
              <a:t>Воспитатель</a:t>
            </a:r>
            <a:r>
              <a:rPr lang="ru-RU" sz="2800" dirty="0"/>
              <a:t>: </a:t>
            </a:r>
            <a:r>
              <a:rPr lang="ru-RU" sz="2800" dirty="0">
                <a:solidFill>
                  <a:srgbClr val="67172A"/>
                </a:solidFill>
              </a:rPr>
              <a:t>Шумакова </a:t>
            </a:r>
            <a:br>
              <a:rPr lang="ru-RU" sz="2800" dirty="0">
                <a:solidFill>
                  <a:srgbClr val="67172A"/>
                </a:solidFill>
              </a:rPr>
            </a:br>
            <a:r>
              <a:rPr lang="ru-RU" sz="2800" dirty="0">
                <a:solidFill>
                  <a:srgbClr val="67172A"/>
                </a:solidFill>
              </a:rPr>
              <a:t>                Лариса</a:t>
            </a:r>
            <a:br>
              <a:rPr lang="ru-RU" sz="2800" dirty="0">
                <a:solidFill>
                  <a:srgbClr val="67172A"/>
                </a:solidFill>
              </a:rPr>
            </a:br>
            <a:r>
              <a:rPr lang="ru-RU" sz="2800" dirty="0">
                <a:solidFill>
                  <a:srgbClr val="67172A"/>
                </a:solidFill>
              </a:rPr>
              <a:t>                     Викторовна </a:t>
            </a:r>
            <a:br>
              <a:rPr lang="ru-RU" sz="2800" dirty="0">
                <a:solidFill>
                  <a:srgbClr val="67172A"/>
                </a:solidFill>
              </a:rPr>
            </a:br>
            <a:r>
              <a:rPr lang="ru-RU" sz="2800" dirty="0"/>
              <a:t> </a:t>
            </a:r>
            <a:r>
              <a:rPr lang="ru-RU" sz="1800" dirty="0"/>
              <a:t>педагог</a:t>
            </a:r>
            <a:r>
              <a:rPr lang="ru-RU" sz="2800" dirty="0"/>
              <a:t> </a:t>
            </a:r>
            <a:r>
              <a:rPr lang="ru-RU" sz="1800" dirty="0"/>
              <a:t>Высшей категории </a:t>
            </a:r>
            <a:br>
              <a:rPr lang="ru-RU" sz="1800" dirty="0"/>
            </a:br>
            <a:r>
              <a:rPr lang="ru-RU" sz="1800" dirty="0"/>
              <a:t>                    стаж работы – 25 лет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714356"/>
            <a:ext cx="8458200" cy="107157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« сколько лапок у жука?»</a:t>
            </a:r>
          </a:p>
        </p:txBody>
      </p:sp>
      <p:pic>
        <p:nvPicPr>
          <p:cNvPr id="1026" name="Picture 2" descr="F:\жду новый год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143116"/>
            <a:ext cx="2857520" cy="42862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0"/>
            <a:ext cx="7143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непосредственно образовательной деятельности в области </a:t>
            </a:r>
          </a:p>
          <a:p>
            <a:pPr algn="ctr"/>
            <a:r>
              <a:rPr lang="ru-RU" sz="2000" b="1" dirty="0"/>
              <a:t>«Познание» и « Физическая культура» на тему </a:t>
            </a:r>
            <a:endParaRPr lang="ru-RU" sz="2000" dirty="0"/>
          </a:p>
          <a:p>
            <a:pPr algn="ctr"/>
            <a:r>
              <a:rPr lang="ru-RU" sz="2000" b="1" i="1" dirty="0"/>
              <a:t> «Сколько лапок у жука?»</a:t>
            </a:r>
            <a:endParaRPr lang="ru-RU" sz="2000" dirty="0"/>
          </a:p>
          <a:p>
            <a:r>
              <a:rPr lang="ru-RU" b="1" i="1" dirty="0"/>
              <a:t> </a:t>
            </a:r>
            <a:endParaRPr lang="ru-RU" dirty="0"/>
          </a:p>
          <a:p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611204" y="5961186"/>
            <a:ext cx="467517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/>
              <a:t>Преображенский Д/сад «Малышок»</a:t>
            </a:r>
          </a:p>
          <a:p>
            <a:pPr algn="ctr">
              <a:lnSpc>
                <a:spcPct val="80000"/>
              </a:lnSpc>
            </a:pPr>
            <a:r>
              <a:rPr lang="ru-RU" b="1"/>
              <a:t>2022 </a:t>
            </a:r>
            <a:r>
              <a:rPr lang="ru-RU" b="1" dirty="0"/>
              <a:t>год</a:t>
            </a:r>
            <a:endParaRPr lang="ru-RU" dirty="0"/>
          </a:p>
        </p:txBody>
      </p:sp>
    </p:spTree>
  </p:cSld>
  <p:clrMapOvr>
    <a:masterClrMapping/>
  </p:clrMapOvr>
  <p:transition>
    <p:cover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258333" cy="7000900"/>
        </p:xfrm>
        <a:graphic>
          <a:graphicData uri="http://schemas.openxmlformats.org/drawingml/2006/table">
            <a:tbl>
              <a:tblPr/>
              <a:tblGrid>
                <a:gridCol w="2300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0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0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Основная часть</a:t>
                      </a: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5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Представление нового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материала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Дети рассматривают иллюстрации насекомых ,выполняют действия  по тексту</a:t>
                      </a: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 демонстрационный.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Словесный метод и приём беседы</a:t>
                      </a: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Образовательная область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«Познание»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Совершенствование знаний воспитанников о насекомых.</a:t>
                      </a:r>
                    </a:p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Актуализация опорных знаний детей</a:t>
                      </a: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Образовательная     область 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«Физическая культура»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Учить выполнять движения в соответствии с текстом .</a:t>
                      </a:r>
                    </a:p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   </a:t>
                      </a:r>
                      <a:r>
                        <a:rPr lang="ru-RU" sz="1800" b="1">
                          <a:solidFill>
                            <a:schemeClr val="tx2"/>
                          </a:solidFill>
                        </a:rPr>
                        <a:t>Чтение    художественной 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литературы».</a:t>
                      </a:r>
                      <a:br>
                        <a:rPr lang="ru-RU" sz="1800" b="1" dirty="0">
                          <a:solidFill>
                            <a:schemeClr val="tx2"/>
                          </a:solidFill>
                        </a:rPr>
                      </a:br>
                      <a:endParaRPr kumimoji="0" lang="ru-RU" sz="1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31" marR="91431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86058"/>
            <a:ext cx="4214842" cy="237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714884"/>
            <a:ext cx="2643206" cy="257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714884"/>
            <a:ext cx="328614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6173" cy="4847216"/>
        </p:xfrm>
        <a:graphic>
          <a:graphicData uri="http://schemas.openxmlformats.org/drawingml/2006/table">
            <a:tbl>
              <a:tblPr/>
              <a:tblGrid>
                <a:gridCol w="177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9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0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Основная часть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15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В игровой форме дети решают логические задачки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Дид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/игра «Найди шестигранник »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Проблемно поисковый метод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(задание на логическое мышление)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«Познание»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Цель: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умение решать задачи на логическое мышление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3856">
            <a:off x="500034" y="2857496"/>
            <a:ext cx="2349486" cy="233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7121">
            <a:off x="3339136" y="3043103"/>
            <a:ext cx="2571736" cy="144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714884"/>
            <a:ext cx="250033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9034">
            <a:off x="6364988" y="3636481"/>
            <a:ext cx="2240318" cy="243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6173" cy="4847216"/>
        </p:xfrm>
        <a:graphic>
          <a:graphicData uri="http://schemas.openxmlformats.org/drawingml/2006/table">
            <a:tbl>
              <a:tblPr/>
              <a:tblGrid>
                <a:gridCol w="177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9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0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Основная часть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15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В игровой форме дети решают логические задачки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ECE7">
                            <a:shade val="30000"/>
                            <a:satMod val="115000"/>
                          </a:srgbClr>
                        </a:gs>
                        <a:gs pos="50000">
                          <a:srgbClr val="FFECE7">
                            <a:shade val="67500"/>
                            <a:satMod val="115000"/>
                          </a:srgbClr>
                        </a:gs>
                        <a:gs pos="100000">
                          <a:srgbClr val="FFECE7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Дид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/игра «Сосчитай лапки у жука»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ECE7">
                            <a:shade val="30000"/>
                            <a:satMod val="115000"/>
                          </a:srgbClr>
                        </a:gs>
                        <a:gs pos="50000">
                          <a:srgbClr val="FFECE7">
                            <a:shade val="67500"/>
                            <a:satMod val="115000"/>
                          </a:srgbClr>
                        </a:gs>
                        <a:gs pos="100000">
                          <a:srgbClr val="FFECE7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Проблемно поисковый метод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(задание на логическое мышление)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ECE7">
                            <a:shade val="30000"/>
                            <a:satMod val="115000"/>
                          </a:srgbClr>
                        </a:gs>
                        <a:gs pos="50000">
                          <a:srgbClr val="FFECE7">
                            <a:shade val="67500"/>
                            <a:satMod val="115000"/>
                          </a:srgbClr>
                        </a:gs>
                        <a:gs pos="100000">
                          <a:srgbClr val="FFECE7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«Познание»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Цель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: создать условия для решать задачи на логическое мышление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«Коммуникация»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Цель: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научить общаться и договариваться в парах.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«Социализация»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Цель: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умение работать в парах</a:t>
                      </a:r>
                    </a:p>
                  </a:txBody>
                  <a:tcPr marL="91447" marR="91447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ECE7">
                            <a:shade val="30000"/>
                            <a:satMod val="115000"/>
                          </a:srgbClr>
                        </a:gs>
                        <a:gs pos="50000">
                          <a:srgbClr val="FFECE7">
                            <a:shade val="67500"/>
                            <a:satMod val="115000"/>
                          </a:srgbClr>
                        </a:gs>
                        <a:gs pos="100000">
                          <a:srgbClr val="FFECE7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143248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8919">
            <a:off x="2486169" y="3154480"/>
            <a:ext cx="3381115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143380"/>
            <a:ext cx="257173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6173" cy="3837615"/>
        </p:xfrm>
        <a:graphic>
          <a:graphicData uri="http://schemas.openxmlformats.org/drawingml/2006/table">
            <a:tbl>
              <a:tblPr/>
              <a:tblGrid>
                <a:gridCol w="177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9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6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2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Основная часть</a:t>
                      </a: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Формирование умений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2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Физ. Минутка (пальчиковая гимнастика 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2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Логоритмическая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гимнастика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2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«Физическая культура»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Цель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: закрепить выполнять движения в соответствии с текстом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2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 descr="E:\Фото\фото к занятию Сколько лапок у пчёлки\102PHOTO\SAM_0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428868"/>
            <a:ext cx="3873516" cy="2178853"/>
          </a:xfrm>
          <a:prstGeom prst="rect">
            <a:avLst/>
          </a:prstGeom>
          <a:noFill/>
        </p:spPr>
      </p:pic>
      <p:pic>
        <p:nvPicPr>
          <p:cNvPr id="10243" name="Picture 3" descr="E:\Фото\фото к занятию Сколько лапок у пчёлки\102PHOTO\SAM_0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5084">
            <a:off x="4407932" y="2710253"/>
            <a:ext cx="3021588" cy="2071702"/>
          </a:xfrm>
          <a:prstGeom prst="rect">
            <a:avLst/>
          </a:prstGeom>
          <a:noFill/>
        </p:spPr>
      </p:pic>
      <p:pic>
        <p:nvPicPr>
          <p:cNvPr id="10244" name="Picture 4" descr="E:\Фото\фото к занятию Сколько лапок у пчёлки\102PHOTO\SAM_0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87997">
            <a:off x="5900170" y="4347925"/>
            <a:ext cx="3286148" cy="2285992"/>
          </a:xfrm>
          <a:prstGeom prst="rect">
            <a:avLst/>
          </a:prstGeom>
          <a:noFill/>
        </p:spPr>
      </p:pic>
      <p:pic>
        <p:nvPicPr>
          <p:cNvPr id="10245" name="Picture 5" descr="E:\Фото\фото к занятию Сколько лапок у пчёлки\102PHOTO\SAM_07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26038">
            <a:off x="1071538" y="4643446"/>
            <a:ext cx="3500462" cy="1928826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7938" y="0"/>
          <a:ext cx="9136063" cy="4358664"/>
        </p:xfrm>
        <a:graphic>
          <a:graphicData uri="http://schemas.openxmlformats.org/drawingml/2006/table">
            <a:tbl>
              <a:tblPr/>
              <a:tblGrid>
                <a:gridCol w="178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9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3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Основная часть</a:t>
                      </a: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8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Игровая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Дети производят ритуал приветствия с песком»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Словестно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коррекцион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ный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метод </a:t>
                      </a: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Образовательная область </a:t>
                      </a:r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«Коммуникации»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Умение общаться, договариваться  в микрогруппах</a:t>
                      </a: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Образовательная область    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«Социализация»</a:t>
                      </a:r>
                      <a:r>
                        <a:rPr kumimoji="0" lang="ru-RU" sz="16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</a:t>
                      </a:r>
                      <a:r>
                        <a:rPr kumimoji="0" lang="ru-RU" sz="1600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	</a:t>
                      </a:r>
                    </a:p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Игры с правилами.</a:t>
                      </a: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E:\Фото\фото к занятию Сколько лапок у пчёлки\102PHOTO\SAM_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714620"/>
            <a:ext cx="2714612" cy="1526969"/>
          </a:xfrm>
          <a:prstGeom prst="rect">
            <a:avLst/>
          </a:prstGeom>
          <a:noFill/>
        </p:spPr>
      </p:pic>
      <p:pic>
        <p:nvPicPr>
          <p:cNvPr id="11267" name="Picture 3" descr="E:\Фото\фото к занятию Сколько лапок у пчёлки\102PHOTO\SAM_0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643182"/>
            <a:ext cx="2643110" cy="1486749"/>
          </a:xfrm>
          <a:prstGeom prst="rect">
            <a:avLst/>
          </a:prstGeom>
          <a:noFill/>
        </p:spPr>
      </p:pic>
      <p:pic>
        <p:nvPicPr>
          <p:cNvPr id="11268" name="Picture 4" descr="E:\Фото\фото к занятию Сколько лапок у пчёлки\102PHOTO\SAM_0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572008"/>
            <a:ext cx="3143272" cy="1928826"/>
          </a:xfrm>
          <a:prstGeom prst="rect">
            <a:avLst/>
          </a:prstGeom>
          <a:noFill/>
        </p:spPr>
      </p:pic>
      <p:pic>
        <p:nvPicPr>
          <p:cNvPr id="11269" name="Picture 5" descr="E:\Фото\фото к занятию Сколько лапок у пчёлки\102PHOTO\SAM_06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643446"/>
            <a:ext cx="2928958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36063" cy="3591706"/>
        </p:xfrm>
        <a:graphic>
          <a:graphicData uri="http://schemas.openxmlformats.org/drawingml/2006/table">
            <a:tbl>
              <a:tblPr/>
              <a:tblGrid>
                <a:gridCol w="178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9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9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Заключительная часть</a:t>
                      </a: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Подведение итогов</a:t>
                      </a: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беседа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Ритуал «Прощание с песком»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Словесный метод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«Познание»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Цель: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учить детей рисовать на песке.</a:t>
                      </a:r>
                    </a:p>
                  </a:txBody>
                  <a:tcPr marL="91447" marR="9144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290" name="Picture 2" descr="E:\Фото\фото к занятию Сколько лапок у пчёлки\102PHOTO\SAM_0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00306"/>
            <a:ext cx="3175065" cy="1785974"/>
          </a:xfrm>
          <a:prstGeom prst="rect">
            <a:avLst/>
          </a:prstGeom>
          <a:noFill/>
        </p:spPr>
      </p:pic>
      <p:pic>
        <p:nvPicPr>
          <p:cNvPr id="12291" name="Picture 3" descr="E:\Фото\фото к занятию Сколько лапок у пчёлки\102PHOTO\SAM_0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54711" flipV="1">
            <a:off x="2069359" y="4107460"/>
            <a:ext cx="3068264" cy="1897900"/>
          </a:xfrm>
          <a:prstGeom prst="rect">
            <a:avLst/>
          </a:prstGeom>
          <a:noFill/>
        </p:spPr>
      </p:pic>
      <p:pic>
        <p:nvPicPr>
          <p:cNvPr id="12292" name="Picture 4" descr="E:\Фото\фото к занятию Сколько лапок у пчёлки\102PHOTO\SAM_0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071810"/>
            <a:ext cx="3357554" cy="292895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Я горжусь своей работой,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я люблю своих детей!</a:t>
            </a:r>
          </a:p>
        </p:txBody>
      </p:sp>
      <p:pic>
        <p:nvPicPr>
          <p:cNvPr id="1026" name="Picture 2" descr="E:\Фото\1июня 2012 2мл.гр\DSC0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2869670" cy="215225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428736"/>
            <a:ext cx="2053829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E:\Фото\фото занятия\SAM_0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72008"/>
            <a:ext cx="2889238" cy="1625196"/>
          </a:xfrm>
          <a:prstGeom prst="rect">
            <a:avLst/>
          </a:prstGeom>
          <a:noFill/>
        </p:spPr>
      </p:pic>
      <p:pic>
        <p:nvPicPr>
          <p:cNvPr id="1029" name="Picture 5" descr="E:\Фото\фото с занятия ЯБЛОНЯ\SAM_07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643446"/>
            <a:ext cx="3301991" cy="1857370"/>
          </a:xfrm>
          <a:prstGeom prst="rect">
            <a:avLst/>
          </a:prstGeom>
          <a:noFill/>
        </p:spPr>
      </p:pic>
      <p:pic>
        <p:nvPicPr>
          <p:cNvPr id="1030" name="Picture 6" descr="E:\Фото\фото яблоки\Фото0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734090">
            <a:off x="6638763" y="992208"/>
            <a:ext cx="1857388" cy="247651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Программное содержание: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535785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b="1" dirty="0"/>
              <a:t>Образовательные: </a:t>
            </a:r>
            <a:endParaRPr lang="ru-RU" dirty="0"/>
          </a:p>
          <a:p>
            <a:r>
              <a:rPr lang="ru-RU" dirty="0"/>
              <a:t>Закреплять и систематизировать знания детей о песке и сыпучих материалах;</a:t>
            </a:r>
          </a:p>
          <a:p>
            <a:r>
              <a:rPr lang="ru-RU" dirty="0"/>
              <a:t>совершенствовать навыки счета в пределах шести;</a:t>
            </a:r>
          </a:p>
          <a:p>
            <a:r>
              <a:rPr lang="ru-RU" dirty="0"/>
              <a:t>продолжать учить строить развернутые высказывания.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b="1" dirty="0"/>
              <a:t>Развивающие:</a:t>
            </a:r>
            <a:endParaRPr lang="ru-RU" dirty="0"/>
          </a:p>
          <a:p>
            <a:r>
              <a:rPr lang="ru-RU" dirty="0"/>
              <a:t>развивать внимание, память, зрительное восприятие;</a:t>
            </a:r>
          </a:p>
          <a:p>
            <a:r>
              <a:rPr lang="ru-RU" dirty="0"/>
              <a:t>развивать мыслительную и речевую активность; восприятия детей через тактильные ощущения;</a:t>
            </a:r>
          </a:p>
          <a:p>
            <a:r>
              <a:rPr lang="ru-RU" dirty="0"/>
              <a:t>развивать эмоционально-чувственный опыт детей, творческое воображение.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b="1" dirty="0"/>
              <a:t>Воспитательные: </a:t>
            </a:r>
            <a:endParaRPr lang="ru-RU" dirty="0"/>
          </a:p>
          <a:p>
            <a:r>
              <a:rPr lang="ru-RU" dirty="0"/>
              <a:t>воспитывать умения выслушивать друг друга, находить решение проблемных ситуаций;</a:t>
            </a:r>
          </a:p>
          <a:p>
            <a:r>
              <a:rPr lang="ru-RU" dirty="0"/>
              <a:t>воспитывать доброе отношение друг к другу, умение работать коллективно.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b="1" dirty="0" err="1"/>
              <a:t>Здоровьесберегающие</a:t>
            </a:r>
            <a:r>
              <a:rPr lang="ru-RU" b="1" dirty="0"/>
              <a:t>:</a:t>
            </a:r>
            <a:endParaRPr lang="ru-RU" dirty="0"/>
          </a:p>
          <a:p>
            <a:r>
              <a:rPr lang="ru-RU" dirty="0"/>
              <a:t>создание положительного </a:t>
            </a:r>
            <a:r>
              <a:rPr lang="ru-RU" dirty="0" err="1"/>
              <a:t>психо-эмоционального</a:t>
            </a:r>
            <a:r>
              <a:rPr lang="ru-RU" dirty="0"/>
              <a:t> настроя ребенка; установление психологического комфорта;</a:t>
            </a:r>
          </a:p>
          <a:p>
            <a:r>
              <a:rPr lang="ru-RU" dirty="0"/>
              <a:t>развитие мелкой моторики и тактильной чувствительности пальцев рук;</a:t>
            </a:r>
          </a:p>
          <a:p>
            <a:r>
              <a:rPr lang="ru-RU" dirty="0"/>
              <a:t>точечный массаж и пальчиковая гимнастика, стимулирующие биологически активные точи, которые связанны рефлекторно почти со всеми органами тела, и. полезен для улучшения работы органов дыхания и для защиты организма от простудных заболеваний.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2643182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/>
            </a:br>
            <a:br>
              <a:rPr lang="ru-RU" sz="2000" b="1" dirty="0"/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Интеграция образовательных областей: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2800" dirty="0"/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«Физическая культура», «Познание», «Коммуникация», «Социализация»,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«Чтение художественной литературы».</a:t>
            </a:r>
            <a:br>
              <a:rPr lang="ru-RU" sz="2800" dirty="0"/>
            </a:br>
            <a:r>
              <a:rPr lang="ru-RU" sz="2800" dirty="0"/>
              <a:t> 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14620"/>
            <a:ext cx="8686800" cy="250033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Виды детской деятельности: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Игровая, коммуникативная,</a:t>
            </a:r>
          </a:p>
          <a:p>
            <a:pPr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познавательно – исследовательская, чтение художественной литературы (слушание,  обсуждение).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7972452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/>
              <a:t>Цель:</a:t>
            </a:r>
            <a:r>
              <a:rPr lang="ru-RU" sz="2000" i="1" dirty="0"/>
              <a:t>  </a:t>
            </a:r>
            <a:r>
              <a:rPr lang="ru-RU" sz="2700" dirty="0">
                <a:solidFill>
                  <a:schemeClr val="bg2">
                    <a:lumMod val="50000"/>
                  </a:schemeClr>
                </a:solidFill>
              </a:rPr>
              <a:t>создать условия для   знакомства</a:t>
            </a:r>
            <a:br>
              <a:rPr lang="ru-RU" sz="27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700" dirty="0">
                <a:solidFill>
                  <a:schemeClr val="bg2">
                    <a:lumMod val="50000"/>
                  </a:schemeClr>
                </a:solidFill>
              </a:rPr>
              <a:t>                   с   числом 6,  с цифрой 6.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50072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600" b="1" i="1" dirty="0"/>
              <a:t>Задачи: 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познакомить с числом 6 и  с цифрой 6;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упражнять в счете в пределах до 6 в    </a:t>
            </a:r>
          </a:p>
          <a:p>
            <a:pPr algn="just">
              <a:buNone/>
            </a:pPr>
            <a:r>
              <a:rPr lang="ru-RU" sz="3000" dirty="0"/>
              <a:t>            прямом и обратном счете;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создать условия для развития</a:t>
            </a:r>
          </a:p>
          <a:p>
            <a:pPr algn="just">
              <a:buNone/>
            </a:pPr>
            <a:r>
              <a:rPr lang="ru-RU" sz="3000" dirty="0"/>
              <a:t>            сообразительности и внимания;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способствовать формированию </a:t>
            </a:r>
          </a:p>
          <a:p>
            <a:pPr algn="just">
              <a:buNone/>
            </a:pPr>
            <a:r>
              <a:rPr lang="ru-RU" sz="3000" dirty="0"/>
              <a:t>            мыслительных   операций;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воспитать интерес к математическим занятиям;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помочь ребенку проявить свои мысли, </a:t>
            </a:r>
          </a:p>
          <a:p>
            <a:pPr algn="just">
              <a:buNone/>
            </a:pPr>
            <a:r>
              <a:rPr lang="ru-RU" sz="3000" dirty="0"/>
              <a:t>            чувства, фантазии;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000" dirty="0"/>
              <a:t>  развитие мелкой моторики и</a:t>
            </a:r>
          </a:p>
          <a:p>
            <a:pPr algn="just">
              <a:buNone/>
            </a:pPr>
            <a:r>
              <a:rPr lang="ru-RU" sz="3000" dirty="0"/>
              <a:t>            тактильной чувствительности пальцев рук.</a:t>
            </a:r>
          </a:p>
        </p:txBody>
      </p:sp>
    </p:spTree>
  </p:cSld>
  <p:clrMapOvr>
    <a:masterClrMapping/>
  </p:clrMapOvr>
  <p:transition>
    <p:checke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4" name="Содержимое 23"/>
          <p:cNvGraphicFramePr>
            <a:graphicFrameLocks noGrp="1"/>
          </p:cNvGraphicFramePr>
          <p:nvPr>
            <p:ph idx="1"/>
          </p:nvPr>
        </p:nvGraphicFramePr>
        <p:xfrm>
          <a:off x="304800" y="214290"/>
          <a:ext cx="8686800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98537">
            <a:off x="3995654" y="845461"/>
            <a:ext cx="4652236" cy="30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71480"/>
            <a:ext cx="1857355" cy="231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513814"/>
            <a:ext cx="3786214" cy="21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357694"/>
            <a:ext cx="3484587" cy="196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Материалы и оборудование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142984"/>
          <a:ext cx="8686800" cy="493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33338"/>
          <a:ext cx="9143999" cy="5467363"/>
        </p:xfrm>
        <a:graphic>
          <a:graphicData uri="http://schemas.openxmlformats.org/drawingml/2006/table">
            <a:tbl>
              <a:tblPr/>
              <a:tblGrid>
                <a:gridCol w="2051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5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2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42E2C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Вводная часть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Организационный момент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«Давайте поздороваемся!»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Игра на развитие слухового внимания,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Словесный метод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Прием – постановка вопроса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Художественное слово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Продолжать закреплять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знание о насекомых.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Формировать познавательный интерес</a:t>
                      </a:r>
                    </a:p>
                    <a:p>
                      <a:pPr algn="ctr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«Познание»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«Коммуникация»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Цель: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расширять словарный запас</a:t>
                      </a:r>
                    </a:p>
                    <a:p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«Физическая культура»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Учить выполнять движения в соответствии с текстом.</a:t>
                      </a:r>
                    </a:p>
                  </a:txBody>
                  <a:tcPr marL="91447" marR="91447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071810"/>
            <a:ext cx="455611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42875"/>
          <a:ext cx="9115425" cy="3854299"/>
        </p:xfrm>
        <a:graphic>
          <a:graphicData uri="http://schemas.openxmlformats.org/drawingml/2006/table">
            <a:tbl>
              <a:tblPr/>
              <a:tblGrid>
                <a:gridCol w="16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2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2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Структура деятельности</a:t>
                      </a: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Методы и приемы</a:t>
                      </a: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42E2C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Интеграция  задач по образовательным областям</a:t>
                      </a: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Вводная часть</a:t>
                      </a: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0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Упражнение для пальчиков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ног (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самомассаж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Дети садятся на пол и считают количество пальчиков.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Развитие мелкой моторики</a:t>
                      </a: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«Коммуникация»</a:t>
                      </a:r>
                    </a:p>
                    <a:p>
                      <a:pPr algn="ctr"/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Цель: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Развивать грамматический строй речи. 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«Коррекция»</a:t>
                      </a:r>
                    </a:p>
                    <a:p>
                      <a:pPr algn="ctr"/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Цель: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Расширять словарь детей, развить мелкую моторику.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394496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408</TotalTime>
  <Words>649</Words>
  <Application>Microsoft Office PowerPoint</Application>
  <PresentationFormat>Экран (4:3)</PresentationFormat>
  <Paragraphs>178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Franklin Gothic Book</vt:lpstr>
      <vt:lpstr>Franklin Gothic Medium</vt:lpstr>
      <vt:lpstr>Wingdings</vt:lpstr>
      <vt:lpstr>Wingdings 2</vt:lpstr>
      <vt:lpstr>Трек</vt:lpstr>
      <vt:lpstr>Интегрированное занятие в средней группе. Воспитатель: Шумакова                  Лариса                      Викторовна   педагог Высшей категории                      стаж работы – 25 лет</vt:lpstr>
      <vt:lpstr>Программное содержание: </vt:lpstr>
      <vt:lpstr>  Интеграция образовательных областей:  «Физическая культура», «Познание», «Коммуникация», «Социализация»,  «Чтение художественной литературы».   </vt:lpstr>
      <vt:lpstr>Цель:  создать условия для   знакомства                    с   числом 6,  с цифрой 6. </vt:lpstr>
      <vt:lpstr>Презентация PowerPoint</vt:lpstr>
      <vt:lpstr>Презентация PowerPoint</vt:lpstr>
      <vt:lpstr>Материалы и оборудование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горжусь своей работой,  я люблю своих детей!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Интегрированное занятие в средней группе.</dc:title>
  <dc:creator>Пользователь</dc:creator>
  <cp:lastModifiedBy>Детский Сад</cp:lastModifiedBy>
  <cp:revision>50</cp:revision>
  <dcterms:created xsi:type="dcterms:W3CDTF">2013-03-02T09:59:33Z</dcterms:created>
  <dcterms:modified xsi:type="dcterms:W3CDTF">2025-01-30T07:57:45Z</dcterms:modified>
</cp:coreProperties>
</file>